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24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22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3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 showSpecialPlsOnTitleSld="0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slide" Target="slides/slide24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g97e73b9998_0_6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8" name="Google Shape;118;g97e73b9998_0_6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g97e73b9998_0_7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6" name="Google Shape;126;g97e73b9998_0_7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g97e73b9998_0_7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4" name="Google Shape;134;g97e73b9998_0_7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g97e73b9998_0_9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1" name="Google Shape;141;g97e73b9998_0_9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g97e73b9998_0_12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9" name="Google Shape;149;g97e73b9998_0_1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g97e73b9998_0_9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6" name="Google Shape;156;g97e73b9998_0_9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g97e73b9998_0_13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5" name="Google Shape;165;g97e73b9998_0_1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g97e73b9998_0_13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3" name="Google Shape;173;g97e73b9998_0_13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g97e73b9998_0_14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1" name="Google Shape;181;g97e73b9998_0_14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g97e73b9998_0_15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9" name="Google Shape;189;g97e73b9998_0_15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97ac57b126_0_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97ac57b126_0_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g97e73b9998_0_15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6" name="Google Shape;196;g97e73b9998_0_15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g97e73b9998_0_18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3" name="Google Shape;203;g97e73b9998_0_18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8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g97e73b9998_0_20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0" name="Google Shape;210;g97e73b9998_0_20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8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g97e73b9998_0_18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0" name="Google Shape;220;g97e73b9998_0_18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5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g97e73b9998_0_19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7" name="Google Shape;227;g97e73b9998_0_19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97ac57b126_0_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Google Shape;65;g97ac57b126_0_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97e73b9998_0_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97e73b9998_0_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g97e73b9998_0_1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" name="Google Shape;81;g97e73b9998_0_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g97e73b9998_0_3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" name="Google Shape;89;g97e73b9998_0_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g97e73b9998_0_3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" name="Google Shape;96;g97e73b9998_0_3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g97e73b9998_0_1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4" name="Google Shape;104;g97e73b9998_0_1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g97e73b9998_0_5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1" name="Google Shape;111;g97e73b9998_0_5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8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2.png"/><Relationship Id="rId4" Type="http://schemas.openxmlformats.org/officeDocument/2006/relationships/image" Target="../media/image7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3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9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5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2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10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11.png"/><Relationship Id="rId4" Type="http://schemas.openxmlformats.org/officeDocument/2006/relationships/image" Target="../media/image4.png"/><Relationship Id="rId5" Type="http://schemas.openxmlformats.org/officeDocument/2006/relationships/image" Target="../media/image6.pn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4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zh-TW" sz="2400"/>
              <a:t>Spontaneous Facial Micro-Expression Recognition using 3D Spatiotemporal Convolutional Neural Networks</a:t>
            </a:r>
            <a:endParaRPr b="1" sz="24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400"/>
          </a:p>
        </p:txBody>
      </p:sp>
      <p:sp>
        <p:nvSpPr>
          <p:cNvPr id="55" name="Google Shape;55;p13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zh-TW" sz="1200"/>
              <a:t>Sai Prasanna Teja Reddy, Surya Teja Karri, Shiv Ram Dubeyz and Snehasis Mukherjee</a:t>
            </a:r>
            <a:endParaRPr sz="12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zh-TW" sz="1200"/>
              <a:t>Computer Vision Group, Indian Institute of Information Technology, Sri City</a:t>
            </a:r>
            <a:endParaRPr sz="12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zh-TW" sz="1200"/>
              <a:t>IJCNN 2019</a:t>
            </a:r>
            <a:endParaRPr sz="12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zh-TW" sz="1200"/>
              <a:t>Reporter：Di-Yuan Wang</a:t>
            </a:r>
            <a:endParaRPr sz="12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zh-TW" sz="1200"/>
              <a:t>Date：2020/09/21</a:t>
            </a:r>
            <a:endParaRPr sz="120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2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zh-TW"/>
              <a:t>Proposed MicroExpSTCNN Model</a:t>
            </a:r>
            <a:endParaRPr b="1" i="1">
              <a:highlight>
                <a:srgbClr val="FFFFFF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</p:txBody>
      </p:sp>
      <p:sp>
        <p:nvSpPr>
          <p:cNvPr id="121" name="Google Shape;121;p22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zh-TW"/>
              <a:t>The input dimension to MicroExpSTCNN model is w×h×d, where w and h are fixed to 64 in this paper and the value of d is dependent upon the dataset used.</a:t>
            </a:r>
            <a:endParaRPr/>
          </a:p>
        </p:txBody>
      </p:sp>
      <p:sp>
        <p:nvSpPr>
          <p:cNvPr id="122" name="Google Shape;122;p2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  <p:pic>
        <p:nvPicPr>
          <p:cNvPr id="123" name="Google Shape;123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2000" y="2355741"/>
            <a:ext cx="9000000" cy="172861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2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zh-TW"/>
              <a:t>Proposed MicroExpFuseNet Model</a:t>
            </a:r>
            <a:endParaRPr/>
          </a:p>
        </p:txBody>
      </p:sp>
      <p:sp>
        <p:nvSpPr>
          <p:cNvPr id="129" name="Google Shape;129;p2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H</a:t>
            </a:r>
            <a:r>
              <a:rPr lang="zh-TW"/>
              <a:t>owever, it is observed by the researchers that the eyes and mouth regions contribute more towards the expression analysis, compared to the other regions of the face [39], [42], [43].</a:t>
            </a:r>
            <a:endParaRPr/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We perform the preprocessing over each frame in the expression video to detect the eyes and mouth regions using DLib face detector.</a:t>
            </a:r>
            <a:endParaRPr/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We propose two versions of MicroExpFuseNet models: </a:t>
            </a:r>
            <a:r>
              <a:rPr i="1" lang="zh-TW"/>
              <a:t>Intermediate MicroExpFuseNet</a:t>
            </a:r>
            <a:r>
              <a:rPr lang="zh-TW"/>
              <a:t> and </a:t>
            </a:r>
            <a:r>
              <a:rPr i="1" lang="zh-TW"/>
              <a:t>Late MicroExpFuseNet</a:t>
            </a:r>
            <a:r>
              <a:rPr lang="zh-TW"/>
              <a:t>.</a:t>
            </a:r>
            <a:endParaRPr/>
          </a:p>
          <a:p>
            <a:pPr indent="0" lvl="0" marL="0" rtl="0" algn="l">
              <a:lnSpc>
                <a:spcPct val="150000"/>
              </a:lnSpc>
              <a:spcBef>
                <a:spcPts val="18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sp>
        <p:nvSpPr>
          <p:cNvPr id="130" name="Google Shape;130;p2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  <p:sp>
        <p:nvSpPr>
          <p:cNvPr id="131" name="Google Shape;131;p23"/>
          <p:cNvSpPr txBox="1"/>
          <p:nvPr>
            <p:ph idx="1" type="body"/>
          </p:nvPr>
        </p:nvSpPr>
        <p:spPr>
          <a:xfrm>
            <a:off x="464100" y="3971875"/>
            <a:ext cx="8520600" cy="108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800">
              <a:solidFill>
                <a:schemeClr val="dk1"/>
              </a:solidFill>
              <a:highlight>
                <a:srgbClr val="FFFFFF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 sz="800">
                <a:solidFill>
                  <a:schemeClr val="dk1"/>
                </a:solidFill>
                <a:highlight>
                  <a:srgbClr val="FFFFFF"/>
                </a:highlight>
              </a:rPr>
              <a:t>[39] X. Duan, Q. Dai, X. Wang, Y. Wang, and Z. Hua, “Recognizing spontaneous micro-expression from eye region,” </a:t>
            </a:r>
            <a:r>
              <a:rPr i="1" lang="zh-TW" sz="800">
                <a:solidFill>
                  <a:schemeClr val="dk1"/>
                </a:solidFill>
                <a:highlight>
                  <a:srgbClr val="FFFFFF"/>
                </a:highlight>
              </a:rPr>
              <a:t>Neurocomputing</a:t>
            </a:r>
            <a:r>
              <a:rPr lang="zh-TW" sz="800">
                <a:solidFill>
                  <a:schemeClr val="dk1"/>
                </a:solidFill>
                <a:highlight>
                  <a:srgbClr val="FFFFFF"/>
                </a:highlight>
              </a:rPr>
              <a:t>, vol. 217, pp. 27–36, 2016.</a:t>
            </a:r>
            <a:endParaRPr sz="800">
              <a:solidFill>
                <a:schemeClr val="dk1"/>
              </a:solidFill>
              <a:highlight>
                <a:srgbClr val="FFFFFF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 sz="800">
                <a:solidFill>
                  <a:schemeClr val="dk1"/>
                </a:solidFill>
                <a:highlight>
                  <a:srgbClr val="FFFFFF"/>
                </a:highlight>
              </a:rPr>
              <a:t>[42] M. Iwasaki and Y. Noguchi, “Hiding true emotions: micro-expressions in eyes retrospectively concealed by mouth movements,” </a:t>
            </a:r>
            <a:r>
              <a:rPr i="1" lang="zh-TW" sz="800">
                <a:solidFill>
                  <a:schemeClr val="dk1"/>
                </a:solidFill>
                <a:highlight>
                  <a:srgbClr val="FFFFFF"/>
                </a:highlight>
              </a:rPr>
              <a:t>Scientific reports</a:t>
            </a:r>
            <a:r>
              <a:rPr lang="zh-TW" sz="800">
                <a:solidFill>
                  <a:schemeClr val="dk1"/>
                </a:solidFill>
                <a:highlight>
                  <a:srgbClr val="FFFFFF"/>
                </a:highlight>
              </a:rPr>
              <a:t>, vol. 6, p. 22049, 2016.</a:t>
            </a:r>
            <a:endParaRPr sz="800">
              <a:solidFill>
                <a:schemeClr val="dk1"/>
              </a:solidFill>
              <a:highlight>
                <a:srgbClr val="FFFFFF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 sz="800">
                <a:solidFill>
                  <a:schemeClr val="dk1"/>
                </a:solidFill>
                <a:highlight>
                  <a:srgbClr val="FFFFFF"/>
                </a:highlight>
              </a:rPr>
              <a:t>[43] D. D. Agrawal, S. R. Dubey, and A. S. Jalal, “Emotion recognition from facial expressions based on multi-level classification,” </a:t>
            </a:r>
            <a:r>
              <a:rPr i="1" lang="zh-TW" sz="800">
                <a:solidFill>
                  <a:schemeClr val="dk1"/>
                </a:solidFill>
                <a:highlight>
                  <a:srgbClr val="FFFFFF"/>
                </a:highlight>
              </a:rPr>
              <a:t>International Journal of Computational Vision and Robotics</a:t>
            </a:r>
            <a:r>
              <a:rPr lang="zh-TW" sz="800">
                <a:solidFill>
                  <a:schemeClr val="dk1"/>
                </a:solidFill>
                <a:highlight>
                  <a:srgbClr val="FFFFFF"/>
                </a:highlight>
              </a:rPr>
              <a:t>, vol. 4, no. 4, pp. 365– 389, 2014.</a:t>
            </a:r>
            <a:endParaRPr sz="800">
              <a:solidFill>
                <a:schemeClr val="dk1"/>
              </a:solidFill>
              <a:highlight>
                <a:srgbClr val="FFFFFF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800">
              <a:solidFill>
                <a:schemeClr val="dk1"/>
              </a:solidFill>
              <a:highlight>
                <a:srgbClr val="FFFFFF"/>
              </a:highlight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2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  <p:pic>
        <p:nvPicPr>
          <p:cNvPr id="137" name="Google Shape;137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3100" y="281322"/>
            <a:ext cx="9000002" cy="2079506"/>
          </a:xfrm>
          <a:prstGeom prst="rect">
            <a:avLst/>
          </a:prstGeom>
          <a:noFill/>
          <a:ln>
            <a:noFill/>
          </a:ln>
        </p:spPr>
      </p:pic>
      <p:pic>
        <p:nvPicPr>
          <p:cNvPr id="138" name="Google Shape;138;p2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2175" y="2523194"/>
            <a:ext cx="9000001" cy="207551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2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zh-TW"/>
              <a:t>Experimental Setting</a:t>
            </a:r>
            <a:endParaRPr b="1"/>
          </a:p>
        </p:txBody>
      </p:sp>
      <p:sp>
        <p:nvSpPr>
          <p:cNvPr id="144" name="Google Shape;144;p2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Micro-Expression Datasets Used</a:t>
            </a:r>
            <a:endParaRPr/>
          </a:p>
          <a:p>
            <a:pPr indent="-342900" lvl="0" marL="457200" rtl="0" algn="l">
              <a:spcBef>
                <a:spcPts val="1600"/>
              </a:spcBef>
              <a:spcAft>
                <a:spcPts val="0"/>
              </a:spcAft>
              <a:buSzPts val="1800"/>
              <a:buAutoNum type="arabicPeriod"/>
            </a:pPr>
            <a:r>
              <a:rPr lang="zh-TW"/>
              <a:t>CAS(ME)􏰀^2 Database [45]</a:t>
            </a:r>
            <a:endParaRPr sz="1000">
              <a:solidFill>
                <a:schemeClr val="dk1"/>
              </a:solidFill>
              <a:highlight>
                <a:srgbClr val="FFFFFF"/>
              </a:highlight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zh-TW"/>
              <a:t>Spontaneous Micro Expression Database (SMIC) [44]</a:t>
            </a:r>
            <a:endParaRPr/>
          </a:p>
        </p:txBody>
      </p:sp>
      <p:sp>
        <p:nvSpPr>
          <p:cNvPr id="145" name="Google Shape;145;p2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  <p:pic>
        <p:nvPicPr>
          <p:cNvPr id="146" name="Google Shape;146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7900" y="2602525"/>
            <a:ext cx="4320000" cy="2289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2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zh-TW"/>
              <a:t>Experimental Setting</a:t>
            </a:r>
            <a:endParaRPr b="1"/>
          </a:p>
        </p:txBody>
      </p:sp>
      <p:sp>
        <p:nvSpPr>
          <p:cNvPr id="152" name="Google Shape;152;p2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Hyper-Parameters Settings</a:t>
            </a:r>
            <a:endParaRPr i="1" sz="1000">
              <a:solidFill>
                <a:schemeClr val="dk1"/>
              </a:solidFill>
              <a:highlight>
                <a:srgbClr val="FFFFFF"/>
              </a:highlight>
            </a:endParaRPr>
          </a:p>
          <a:p>
            <a:pPr indent="-342900" lvl="0" marL="457200" rtl="0" algn="l">
              <a:spcBef>
                <a:spcPts val="160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Both MicroExpSTCNN and MicroExpFuseNet, use Categorical Cross Entropy loss function and SGD optimization technique with the default learning rate schedule.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Moreover, both the networks are trained for 100 epochs with batch size of 8.</a:t>
            </a:r>
            <a:endParaRPr/>
          </a:p>
        </p:txBody>
      </p:sp>
      <p:sp>
        <p:nvSpPr>
          <p:cNvPr id="153" name="Google Shape;153;p2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2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zh-TW"/>
              <a:t>Experimental Results and Discussions</a:t>
            </a:r>
            <a:endParaRPr b="1"/>
          </a:p>
        </p:txBody>
      </p:sp>
      <p:sp>
        <p:nvSpPr>
          <p:cNvPr id="159" name="Google Shape;159;p2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Experimental Results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sp>
        <p:nvSpPr>
          <p:cNvPr id="160" name="Google Shape;160;p2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  <p:pic>
        <p:nvPicPr>
          <p:cNvPr id="161" name="Google Shape;161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08675" y="1904403"/>
            <a:ext cx="8280000" cy="2070000"/>
          </a:xfrm>
          <a:prstGeom prst="rect">
            <a:avLst/>
          </a:prstGeom>
          <a:noFill/>
          <a:ln>
            <a:noFill/>
          </a:ln>
        </p:spPr>
      </p:pic>
      <p:sp>
        <p:nvSpPr>
          <p:cNvPr id="162" name="Google Shape;162;p27"/>
          <p:cNvSpPr txBox="1"/>
          <p:nvPr>
            <p:ph idx="1" type="body"/>
          </p:nvPr>
        </p:nvSpPr>
        <p:spPr>
          <a:xfrm>
            <a:off x="464100" y="3895675"/>
            <a:ext cx="8520600" cy="1161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 sz="800">
                <a:solidFill>
                  <a:schemeClr val="dk1"/>
                </a:solidFill>
                <a:highlight>
                  <a:srgbClr val="FFFFFF"/>
                </a:highlight>
              </a:rPr>
              <a:t>[26] X. Huang, G. Zhao, X. Hong, W. Zheng, and M. Pietika ̈inen, “Sponta- neous facial micro-expression analysis using spatiotemporal completed local quantized patterns,” </a:t>
            </a:r>
            <a:r>
              <a:rPr i="1" lang="zh-TW" sz="800">
                <a:solidFill>
                  <a:schemeClr val="dk1"/>
                </a:solidFill>
                <a:highlight>
                  <a:srgbClr val="FFFFFF"/>
                </a:highlight>
              </a:rPr>
              <a:t>Neurocomputing</a:t>
            </a:r>
            <a:r>
              <a:rPr lang="zh-TW" sz="800">
                <a:solidFill>
                  <a:schemeClr val="dk1"/>
                </a:solidFill>
                <a:highlight>
                  <a:srgbClr val="FFFFFF"/>
                </a:highlight>
              </a:rPr>
              <a:t>, vol. 175, pp. 564–578, 2016.</a:t>
            </a:r>
            <a:endParaRPr sz="800">
              <a:solidFill>
                <a:schemeClr val="dk1"/>
              </a:solidFill>
              <a:highlight>
                <a:srgbClr val="FFFFFF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 sz="800">
                <a:solidFill>
                  <a:schemeClr val="dk1"/>
                </a:solidFill>
                <a:highlight>
                  <a:srgbClr val="FFFFFF"/>
                </a:highlight>
              </a:rPr>
              <a:t>[29] M. Takalkar and M. Xu, “Image based facial micro-expression recognition using deep learning on small datasets,” </a:t>
            </a:r>
            <a:r>
              <a:rPr i="1" lang="zh-TW" sz="800">
                <a:solidFill>
                  <a:schemeClr val="dk1"/>
                </a:solidFill>
                <a:highlight>
                  <a:srgbClr val="FFFFFF"/>
                </a:highlight>
              </a:rPr>
              <a:t>International Conference on Digital Image Computing: Techniques and Applications (DICTA)</a:t>
            </a:r>
            <a:r>
              <a:rPr lang="zh-TW" sz="800">
                <a:solidFill>
                  <a:schemeClr val="dk1"/>
                </a:solidFill>
                <a:highlight>
                  <a:srgbClr val="FFFFFF"/>
                </a:highlight>
              </a:rPr>
              <a:t>, 2017.</a:t>
            </a:r>
            <a:endParaRPr sz="800">
              <a:solidFill>
                <a:schemeClr val="dk1"/>
              </a:solidFill>
              <a:highlight>
                <a:srgbClr val="FFFFFF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 sz="800">
                <a:solidFill>
                  <a:schemeClr val="dk1"/>
                </a:solidFill>
                <a:highlight>
                  <a:srgbClr val="FFFFFF"/>
                </a:highlight>
              </a:rPr>
              <a:t>[34] L. Jing, W. Yandan, S. John, and L. Wenbin, “Micro-expression recognition based on 3d flow convolutional neural network,” </a:t>
            </a:r>
            <a:r>
              <a:rPr i="1" lang="zh-TW" sz="800">
                <a:solidFill>
                  <a:schemeClr val="dk1"/>
                </a:solidFill>
                <a:highlight>
                  <a:srgbClr val="FFFFFF"/>
                </a:highlight>
              </a:rPr>
              <a:t>Pattern Analysis and Applications</a:t>
            </a:r>
            <a:r>
              <a:rPr lang="zh-TW" sz="800">
                <a:solidFill>
                  <a:schemeClr val="dk1"/>
                </a:solidFill>
                <a:highlight>
                  <a:srgbClr val="FFFFFF"/>
                </a:highlight>
              </a:rPr>
              <a:t>, 2018.</a:t>
            </a:r>
            <a:endParaRPr sz="800">
              <a:solidFill>
                <a:schemeClr val="dk1"/>
              </a:solidFill>
              <a:highlight>
                <a:srgbClr val="FFFFFF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 sz="800">
                <a:solidFill>
                  <a:schemeClr val="dk1"/>
                </a:solidFill>
                <a:highlight>
                  <a:srgbClr val="FFFFFF"/>
                </a:highlight>
              </a:rPr>
              <a:t>[44] X.Li,T.Pfister,X.Huang,G.Zhao,and M.Pietika ̈inen,“A spontaneous micro-expression database: Inducement, collection and baseline,” in </a:t>
            </a:r>
            <a:r>
              <a:rPr i="1" lang="zh-TW" sz="800">
                <a:solidFill>
                  <a:schemeClr val="dk1"/>
                </a:solidFill>
                <a:highlight>
                  <a:srgbClr val="FFFFFF"/>
                </a:highlight>
              </a:rPr>
              <a:t>Automatic face and gesture recognition (fg), 2013 10th ieee international conference and workshops on</a:t>
            </a:r>
            <a:r>
              <a:rPr lang="zh-TW" sz="800">
                <a:solidFill>
                  <a:schemeClr val="dk1"/>
                </a:solidFill>
                <a:highlight>
                  <a:srgbClr val="FFFFFF"/>
                </a:highlight>
              </a:rPr>
              <a:t>. IEEE, 2013, pp. 1–6.</a:t>
            </a:r>
            <a:endParaRPr sz="800">
              <a:solidFill>
                <a:schemeClr val="dk1"/>
              </a:solidFill>
              <a:highlight>
                <a:srgbClr val="FFFFFF"/>
              </a:highlight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2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zh-TW"/>
              <a:t>Experimental Results and Discussions</a:t>
            </a:r>
            <a:endParaRPr/>
          </a:p>
        </p:txBody>
      </p:sp>
      <p:sp>
        <p:nvSpPr>
          <p:cNvPr id="168" name="Google Shape;168;p2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lang="zh-TW"/>
              <a:t>Accuracy Standard Deviation Analysis</a:t>
            </a:r>
            <a:endParaRPr/>
          </a:p>
        </p:txBody>
      </p:sp>
      <p:sp>
        <p:nvSpPr>
          <p:cNvPr id="169" name="Google Shape;169;p2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  <p:pic>
        <p:nvPicPr>
          <p:cNvPr id="170" name="Google Shape;170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04825" y="2124075"/>
            <a:ext cx="8280000" cy="1531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2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zh-TW"/>
              <a:t>Experimental Results and Discussions</a:t>
            </a:r>
            <a:endParaRPr/>
          </a:p>
        </p:txBody>
      </p:sp>
      <p:sp>
        <p:nvSpPr>
          <p:cNvPr id="176" name="Google Shape;176;p29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Impact of 3D Kernel</a:t>
            </a:r>
            <a:endParaRPr/>
          </a:p>
          <a:p>
            <a:pPr indent="-342900" lvl="0" marL="457200" rtl="0" algn="l">
              <a:spcBef>
                <a:spcPts val="160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It is observed that the filter with less spatial extent and more temporal extent is better suitable. It is also seen that the deeper kernel works better with smaller filters.</a:t>
            </a:r>
            <a:endParaRPr/>
          </a:p>
        </p:txBody>
      </p:sp>
      <p:sp>
        <p:nvSpPr>
          <p:cNvPr id="177" name="Google Shape;177;p2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  <p:pic>
        <p:nvPicPr>
          <p:cNvPr id="178" name="Google Shape;178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74050" y="2696775"/>
            <a:ext cx="7199999" cy="2300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3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zh-TW"/>
              <a:t>Experimental Results and Discussions</a:t>
            </a:r>
            <a:endParaRPr/>
          </a:p>
        </p:txBody>
      </p:sp>
      <p:sp>
        <p:nvSpPr>
          <p:cNvPr id="184" name="Google Shape;184;p30"/>
          <p:cNvSpPr txBox="1"/>
          <p:nvPr>
            <p:ph idx="1" type="body"/>
          </p:nvPr>
        </p:nvSpPr>
        <p:spPr>
          <a:xfrm>
            <a:off x="311700" y="1152475"/>
            <a:ext cx="50223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Impact of Facial Features</a:t>
            </a:r>
            <a:endParaRPr/>
          </a:p>
          <a:p>
            <a:pPr indent="-342900" lvl="0" marL="457200" rtl="0" algn="l">
              <a:spcBef>
                <a:spcPts val="160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It is observed from these salience maps that other facial features apart from the eyes and mouth are also important to classify the facial micro-expressions.</a:t>
            </a:r>
            <a:endParaRPr/>
          </a:p>
          <a:p>
            <a:pPr indent="-342900" lvl="0" marL="457200" rtl="0" algn="l">
              <a:spcBef>
                <a:spcPts val="1000"/>
              </a:spcBef>
              <a:spcAft>
                <a:spcPts val="1600"/>
              </a:spcAft>
              <a:buSzPts val="1800"/>
              <a:buChar char="●"/>
            </a:pPr>
            <a:r>
              <a:rPr lang="zh-TW"/>
              <a:t>Thus, this is one of the possible reasons that the performance of the MicroExpSTCNN model is better than the MicroExpFuseNet models.</a:t>
            </a:r>
            <a:endParaRPr/>
          </a:p>
        </p:txBody>
      </p:sp>
      <p:sp>
        <p:nvSpPr>
          <p:cNvPr id="185" name="Google Shape;185;p3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  <p:pic>
        <p:nvPicPr>
          <p:cNvPr id="186" name="Google Shape;186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334000" y="1093925"/>
            <a:ext cx="3201545" cy="38209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3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zh-TW"/>
              <a:t>Conclusion</a:t>
            </a:r>
            <a:endParaRPr b="1"/>
          </a:p>
        </p:txBody>
      </p:sp>
      <p:sp>
        <p:nvSpPr>
          <p:cNvPr id="192" name="Google Shape;192;p3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The 3D-CNN is used for the joint convolution in spatial and temporal directions which leads to the </a:t>
            </a:r>
            <a:r>
              <a:rPr b="1" lang="zh-TW"/>
              <a:t>simultaneous spatio-temporal training</a:t>
            </a:r>
            <a:r>
              <a:rPr lang="zh-TW"/>
              <a:t>.</a:t>
            </a:r>
            <a:endParaRPr/>
          </a:p>
          <a:p>
            <a:pPr indent="-342900" lvl="0" marL="457200" rtl="0" algn="l">
              <a:spcBef>
                <a:spcPts val="100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Our rigorous experiments on the two proposed CNNs over the benchmark datasets show that, other than eyes and mouth regions, some </a:t>
            </a:r>
            <a:r>
              <a:rPr b="1" lang="zh-TW"/>
              <a:t>other salient facial regions can contribute to micro-expression recognition</a:t>
            </a:r>
            <a:r>
              <a:rPr lang="zh-TW"/>
              <a:t>.</a:t>
            </a:r>
            <a:endParaRPr/>
          </a:p>
          <a:p>
            <a:pPr indent="-342900" lvl="0" marL="457200" rtl="0" algn="l">
              <a:spcBef>
                <a:spcPts val="100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The effect of 3D kernel size is also analyzed and concluded that the smaller spatial and deeper temporal filters are better suitable.</a:t>
            </a:r>
            <a:endParaRPr/>
          </a:p>
          <a:p>
            <a:pPr indent="-342900" lvl="0" marL="457200" rtl="0" algn="l">
              <a:spcBef>
                <a:spcPts val="1000"/>
              </a:spcBef>
              <a:spcAft>
                <a:spcPts val="1600"/>
              </a:spcAft>
              <a:buSzPts val="1800"/>
              <a:buChar char="●"/>
            </a:pPr>
            <a:r>
              <a:rPr lang="zh-TW"/>
              <a:t>In the future, we can extend this work by experimenting with different salient points on the face and analyzing the key facial regions to recognize micro-expressions.</a:t>
            </a:r>
            <a:endParaRPr/>
          </a:p>
        </p:txBody>
      </p:sp>
      <p:sp>
        <p:nvSpPr>
          <p:cNvPr id="193" name="Google Shape;193;p3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zh-TW"/>
              <a:t>OUTLINE</a:t>
            </a:r>
            <a:endParaRPr b="1"/>
          </a:p>
        </p:txBody>
      </p:sp>
      <p:sp>
        <p:nvSpPr>
          <p:cNvPr id="61" name="Google Shape;61;p1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Introducti</a:t>
            </a:r>
            <a:r>
              <a:rPr lang="zh-TW"/>
              <a:t>on</a:t>
            </a:r>
            <a:endParaRPr/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Literature Review</a:t>
            </a:r>
            <a:endParaRPr/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Proposed 3D Spatio-Temporal CNN Models</a:t>
            </a:r>
            <a:endParaRPr/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Experimental Setting</a:t>
            </a:r>
            <a:endParaRPr/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Experimental Results and Discussions</a:t>
            </a:r>
            <a:endParaRPr/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Conclusio</a:t>
            </a:r>
            <a:r>
              <a:rPr lang="zh-TW"/>
              <a:t>n</a:t>
            </a:r>
            <a:endParaRPr/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Progress Report</a:t>
            </a:r>
            <a:endParaRPr/>
          </a:p>
        </p:txBody>
      </p:sp>
      <p:sp>
        <p:nvSpPr>
          <p:cNvPr id="62" name="Google Shape;62;p1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3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zh-TW"/>
              <a:t>Progress Report</a:t>
            </a:r>
            <a:endParaRPr b="1"/>
          </a:p>
        </p:txBody>
      </p:sp>
      <p:sp>
        <p:nvSpPr>
          <p:cNvPr id="199" name="Google Shape;199;p32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Project GOAL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zh-TW"/>
              <a:t>Input videos → </a:t>
            </a:r>
            <a:r>
              <a:rPr b="1" lang="zh-TW"/>
              <a:t>Model</a:t>
            </a:r>
            <a:r>
              <a:rPr lang="zh-TW"/>
              <a:t> → Output CDR score（0 / 0.5 / 1 / 2）</a:t>
            </a:r>
            <a:endParaRPr/>
          </a:p>
          <a:p>
            <a:pPr indent="-342900" lvl="0" marL="457200" rtl="0" algn="l">
              <a:spcBef>
                <a:spcPts val="100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Datasets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zh-TW"/>
              <a:t>24 videos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zh-TW"/>
              <a:t>CDR = 0/0.5/1/2：2/5/15/2 videos</a:t>
            </a:r>
            <a:endParaRPr/>
          </a:p>
          <a:p>
            <a:pPr indent="-342900" lvl="0" marL="457200" rtl="0" algn="l">
              <a:spcBef>
                <a:spcPts val="100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Methods</a:t>
            </a:r>
            <a:endParaRPr/>
          </a:p>
          <a:p>
            <a:pPr indent="-342900" lvl="0" marL="9144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zh-TW"/>
              <a:t>Hand-Designed Features</a:t>
            </a:r>
            <a:endParaRPr/>
          </a:p>
          <a:p>
            <a:pPr indent="-342900" lvl="0" marL="9144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zh-TW"/>
              <a:t>Deep Learning Based Techniques</a:t>
            </a:r>
            <a:endParaRPr/>
          </a:p>
        </p:txBody>
      </p:sp>
      <p:sp>
        <p:nvSpPr>
          <p:cNvPr id="200" name="Google Shape;200;p3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3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zh-TW"/>
              <a:t>Hand-Designed Features</a:t>
            </a:r>
            <a:endParaRPr b="1"/>
          </a:p>
        </p:txBody>
      </p:sp>
      <p:sp>
        <p:nvSpPr>
          <p:cNvPr id="206" name="Google Shape;206;p3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Facial Landmark Detection</a:t>
            </a:r>
            <a:endParaRPr/>
          </a:p>
          <a:p>
            <a:pPr indent="-342900" lvl="0" marL="9144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zh-TW"/>
              <a:t>landmarks → mean/std → SVM</a:t>
            </a:r>
            <a:endParaRPr/>
          </a:p>
          <a:p>
            <a:pPr indent="-342900" lvl="0" marL="9144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zh-TW"/>
              <a:t>pupils（eyes LM） → mean/std → SVM</a:t>
            </a:r>
            <a:endParaRPr/>
          </a:p>
          <a:p>
            <a:pPr indent="-342900" lvl="0" marL="457200" rtl="0" algn="l">
              <a:spcBef>
                <a:spcPts val="100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Pupil Detection &amp; Short Time Fourier Transformation</a:t>
            </a:r>
            <a:endParaRPr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zh-TW" sz="1800"/>
              <a:t>pupils → dx → STFT（10 frames） → superposition</a:t>
            </a:r>
            <a:endParaRPr sz="1800"/>
          </a:p>
        </p:txBody>
      </p:sp>
      <p:sp>
        <p:nvSpPr>
          <p:cNvPr id="207" name="Google Shape;207;p3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3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zh-TW"/>
              <a:t>Short Time Fourier Transformation</a:t>
            </a:r>
            <a:endParaRPr b="1"/>
          </a:p>
        </p:txBody>
      </p:sp>
      <p:sp>
        <p:nvSpPr>
          <p:cNvPr id="213" name="Google Shape;213;p3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457200" lvl="0" marL="45720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rPr lang="zh-TW"/>
              <a:t>CDR = 0					CDR = 1						CDR = 2</a:t>
            </a:r>
            <a:endParaRPr/>
          </a:p>
        </p:txBody>
      </p:sp>
      <p:sp>
        <p:nvSpPr>
          <p:cNvPr id="214" name="Google Shape;214;p3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  <p:pic>
        <p:nvPicPr>
          <p:cNvPr id="215" name="Google Shape;215;p34"/>
          <p:cNvPicPr preferRelativeResize="0"/>
          <p:nvPr/>
        </p:nvPicPr>
        <p:blipFill rotWithShape="1">
          <a:blip r:embed="rId3">
            <a:alphaModFix/>
          </a:blip>
          <a:srcRect b="0" l="4367" r="7394" t="3250"/>
          <a:stretch/>
        </p:blipFill>
        <p:spPr>
          <a:xfrm>
            <a:off x="220350" y="2132825"/>
            <a:ext cx="2880000" cy="2383674"/>
          </a:xfrm>
          <a:prstGeom prst="rect">
            <a:avLst/>
          </a:prstGeom>
          <a:noFill/>
          <a:ln>
            <a:noFill/>
          </a:ln>
        </p:spPr>
      </p:pic>
      <p:pic>
        <p:nvPicPr>
          <p:cNvPr id="216" name="Google Shape;216;p34"/>
          <p:cNvPicPr preferRelativeResize="0"/>
          <p:nvPr/>
        </p:nvPicPr>
        <p:blipFill rotWithShape="1">
          <a:blip r:embed="rId4">
            <a:alphaModFix/>
          </a:blip>
          <a:srcRect b="0" l="4279" r="8567" t="0"/>
          <a:stretch/>
        </p:blipFill>
        <p:spPr>
          <a:xfrm>
            <a:off x="3100350" y="2039425"/>
            <a:ext cx="2880000" cy="2477064"/>
          </a:xfrm>
          <a:prstGeom prst="rect">
            <a:avLst/>
          </a:prstGeom>
          <a:noFill/>
          <a:ln>
            <a:noFill/>
          </a:ln>
        </p:spPr>
      </p:pic>
      <p:pic>
        <p:nvPicPr>
          <p:cNvPr id="217" name="Google Shape;217;p34"/>
          <p:cNvPicPr preferRelativeResize="0"/>
          <p:nvPr/>
        </p:nvPicPr>
        <p:blipFill rotWithShape="1">
          <a:blip r:embed="rId5">
            <a:alphaModFix/>
          </a:blip>
          <a:srcRect b="0" l="4419" r="8419" t="0"/>
          <a:stretch/>
        </p:blipFill>
        <p:spPr>
          <a:xfrm>
            <a:off x="6042200" y="2038100"/>
            <a:ext cx="2880000" cy="247706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p3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zh-TW"/>
              <a:t>Deep Learning Based Techniques</a:t>
            </a:r>
            <a:endParaRPr b="1"/>
          </a:p>
        </p:txBody>
      </p:sp>
      <p:sp>
        <p:nvSpPr>
          <p:cNvPr id="223" name="Google Shape;223;p3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lang="zh-TW"/>
              <a:t>Spontaneous Facial Micro-Expression Recognition using 3D Spatiotemporal Convolutional Neural Networks (this paper) → training failed → data not enough?</a:t>
            </a:r>
            <a:endParaRPr/>
          </a:p>
        </p:txBody>
      </p:sp>
      <p:sp>
        <p:nvSpPr>
          <p:cNvPr id="224" name="Google Shape;224;p3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8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p3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0" name="Google Shape;230;p3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1600"/>
              </a:spcAft>
              <a:buNone/>
            </a:pPr>
            <a:r>
              <a:rPr b="1" lang="zh-TW" sz="3600"/>
              <a:t>Thanks for listening !</a:t>
            </a:r>
            <a:endParaRPr b="1" sz="3600"/>
          </a:p>
        </p:txBody>
      </p:sp>
      <p:sp>
        <p:nvSpPr>
          <p:cNvPr id="231" name="Google Shape;231;p3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zh-TW"/>
              <a:t>Introduction</a:t>
            </a:r>
            <a:endParaRPr b="1"/>
          </a:p>
        </p:txBody>
      </p:sp>
      <p:sp>
        <p:nvSpPr>
          <p:cNvPr id="68" name="Google Shape;68;p15"/>
          <p:cNvSpPr txBox="1"/>
          <p:nvPr>
            <p:ph idx="1" type="body"/>
          </p:nvPr>
        </p:nvSpPr>
        <p:spPr>
          <a:xfrm>
            <a:off x="311700" y="1152475"/>
            <a:ext cx="42603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lang="zh-TW"/>
              <a:t>Recognizing a micro-expression with the human eye is an extremely difficult task.</a:t>
            </a:r>
            <a:r>
              <a:rPr lang="zh-TW"/>
              <a:t> </a:t>
            </a:r>
            <a:r>
              <a:rPr lang="zh-TW"/>
              <a:t>Understanding the micro-expressions helps us to identify the deception and to understand the true mental condition of a person.</a:t>
            </a:r>
            <a:endParaRPr/>
          </a:p>
        </p:txBody>
      </p:sp>
      <p:pic>
        <p:nvPicPr>
          <p:cNvPr id="69" name="Google Shape;69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724400" y="1170125"/>
            <a:ext cx="3990271" cy="3340692"/>
          </a:xfrm>
          <a:prstGeom prst="rect">
            <a:avLst/>
          </a:prstGeom>
          <a:noFill/>
          <a:ln>
            <a:noFill/>
          </a:ln>
        </p:spPr>
      </p:pic>
      <p:sp>
        <p:nvSpPr>
          <p:cNvPr id="70" name="Google Shape;70;p1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zh-TW"/>
              <a:t>Introduction</a:t>
            </a:r>
            <a:endParaRPr b="1"/>
          </a:p>
        </p:txBody>
      </p:sp>
      <p:sp>
        <p:nvSpPr>
          <p:cNvPr id="76" name="Google Shape;76;p1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The traditional hand-crafted feature based methods for analyzing micro-expressions include spatiotemporal local binary pattern (LBP) [6], </a:t>
            </a:r>
            <a:r>
              <a:rPr lang="zh-TW"/>
              <a:t>LBP-TOP [7], directional mean optical flow feature [8], etc.</a:t>
            </a:r>
            <a:endParaRPr/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However, the main downside with these methods is due to the extraction of mostly superficial information from the video and lack of required information for abstract feature representation.</a:t>
            </a:r>
            <a:endParaRPr/>
          </a:p>
          <a:p>
            <a:pPr indent="0" lvl="0" marL="0" rtl="0" algn="l">
              <a:lnSpc>
                <a:spcPct val="150000"/>
              </a:lnSpc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sp>
        <p:nvSpPr>
          <p:cNvPr id="77" name="Google Shape;77;p1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  <p:sp>
        <p:nvSpPr>
          <p:cNvPr id="78" name="Google Shape;78;p16"/>
          <p:cNvSpPr txBox="1"/>
          <p:nvPr>
            <p:ph idx="1" type="body"/>
          </p:nvPr>
        </p:nvSpPr>
        <p:spPr>
          <a:xfrm>
            <a:off x="464100" y="3590875"/>
            <a:ext cx="8520600" cy="146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800">
              <a:solidFill>
                <a:schemeClr val="dk1"/>
              </a:solidFill>
              <a:highlight>
                <a:srgbClr val="FFFFFF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800">
              <a:solidFill>
                <a:schemeClr val="dk1"/>
              </a:solidFill>
              <a:highlight>
                <a:srgbClr val="FFFFFF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800">
              <a:solidFill>
                <a:schemeClr val="dk1"/>
              </a:solidFill>
              <a:highlight>
                <a:srgbClr val="FFFFFF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 sz="800">
                <a:solidFill>
                  <a:schemeClr val="dk1"/>
                </a:solidFill>
                <a:highlight>
                  <a:srgbClr val="FFFFFF"/>
                </a:highlight>
              </a:rPr>
              <a:t>[6]  X. Huang, S.-J. Wang, G. Zhao, and M. Piteikainen, “Facial micro-expression recognition using spatiotemporal local binary pattern with integral projection,” in </a:t>
            </a:r>
            <a:r>
              <a:rPr i="1" lang="zh-TW" sz="800">
                <a:solidFill>
                  <a:schemeClr val="dk1"/>
                </a:solidFill>
                <a:highlight>
                  <a:srgbClr val="FFFFFF"/>
                </a:highlight>
              </a:rPr>
              <a:t>Proceedings of the IEEE international conference on computer vision workshops</a:t>
            </a:r>
            <a:r>
              <a:rPr lang="zh-TW" sz="800">
                <a:solidFill>
                  <a:schemeClr val="dk1"/>
                </a:solidFill>
                <a:highlight>
                  <a:srgbClr val="FFFFFF"/>
                </a:highlight>
              </a:rPr>
              <a:t>, 2015, pp. 1–9.</a:t>
            </a:r>
            <a:endParaRPr sz="800">
              <a:solidFill>
                <a:schemeClr val="dk1"/>
              </a:solidFill>
              <a:highlight>
                <a:srgbClr val="FFFFFF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 sz="800">
                <a:solidFill>
                  <a:schemeClr val="dk1"/>
                </a:solidFill>
                <a:highlight>
                  <a:srgbClr val="FFFFFF"/>
                </a:highlight>
              </a:rPr>
              <a:t>[7]  Y.Wang, J.See, R.C.-W.Phan, and Y.-H.Oh, “Lbp with six intersection points: Reducing redundant information in lbp-top for micro-expression recognition,” in </a:t>
            </a:r>
            <a:r>
              <a:rPr i="1" lang="zh-TW" sz="800">
                <a:solidFill>
                  <a:schemeClr val="dk1"/>
                </a:solidFill>
                <a:highlight>
                  <a:srgbClr val="FFFFFF"/>
                </a:highlight>
              </a:rPr>
              <a:t>Asian Conference on Computer Vision</a:t>
            </a:r>
            <a:r>
              <a:rPr lang="zh-TW" sz="800">
                <a:solidFill>
                  <a:schemeClr val="dk1"/>
                </a:solidFill>
                <a:highlight>
                  <a:srgbClr val="FFFFFF"/>
                </a:highlight>
              </a:rPr>
              <a:t>. Springer, 2014, pp. 525–537.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zh-TW"/>
              <a:t>Introduction</a:t>
            </a:r>
            <a:endParaRPr b="1"/>
          </a:p>
        </p:txBody>
      </p:sp>
      <p:sp>
        <p:nvSpPr>
          <p:cNvPr id="84" name="Google Shape;84;p1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Recently</a:t>
            </a:r>
            <a:r>
              <a:rPr lang="zh-TW"/>
              <a:t>, a few CNN based approaches are proposed for micro-expression recognition [15], [16], [17], [18].</a:t>
            </a:r>
            <a:endParaRPr sz="1000">
              <a:solidFill>
                <a:schemeClr val="dk1"/>
              </a:solidFill>
              <a:highlight>
                <a:srgbClr val="FFFFFF"/>
              </a:highlight>
            </a:endParaRPr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These approaches generally use CNN to extract the spatial feature for each frame and feed to RNN to encode the temporal correlation between the frames in the expression video.</a:t>
            </a:r>
            <a:endParaRPr/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Thus, these methods are not able to encode the spatiotemporal relationship between the video features simultaneously.</a:t>
            </a:r>
            <a:endParaRPr/>
          </a:p>
        </p:txBody>
      </p:sp>
      <p:sp>
        <p:nvSpPr>
          <p:cNvPr id="85" name="Google Shape;85;p1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  <p:sp>
        <p:nvSpPr>
          <p:cNvPr id="86" name="Google Shape;86;p17"/>
          <p:cNvSpPr txBox="1"/>
          <p:nvPr>
            <p:ph idx="1" type="body"/>
          </p:nvPr>
        </p:nvSpPr>
        <p:spPr>
          <a:xfrm>
            <a:off x="464100" y="3590875"/>
            <a:ext cx="8520600" cy="146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800">
              <a:solidFill>
                <a:schemeClr val="dk1"/>
              </a:solidFill>
              <a:highlight>
                <a:srgbClr val="FFFFFF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800">
              <a:solidFill>
                <a:schemeClr val="dk1"/>
              </a:solidFill>
              <a:highlight>
                <a:srgbClr val="FFFFFF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800">
              <a:solidFill>
                <a:schemeClr val="dk1"/>
              </a:solidFill>
              <a:highlight>
                <a:srgbClr val="FFFFFF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 sz="800">
                <a:solidFill>
                  <a:schemeClr val="dk1"/>
                </a:solidFill>
                <a:highlight>
                  <a:srgbClr val="FFFFFF"/>
                </a:highlight>
              </a:rPr>
              <a:t>[15]  J. Guo, S. Zhou, J. Wu, J. Wan, X. Zhu, Z. Lei, and S. Z. Li, “Multi- modality network with visual and geometrical information for micro emotion recognition,” in </a:t>
            </a:r>
            <a:r>
              <a:rPr i="1" lang="zh-TW" sz="800">
                <a:solidFill>
                  <a:schemeClr val="dk1"/>
                </a:solidFill>
                <a:highlight>
                  <a:srgbClr val="FFFFFF"/>
                </a:highlight>
              </a:rPr>
              <a:t>Automatic Face &amp; Gesture Recognition (FG 2017), 2017 12th IEEE International Conference on</a:t>
            </a:r>
            <a:r>
              <a:rPr lang="zh-TW" sz="800">
                <a:solidFill>
                  <a:schemeClr val="dk1"/>
                </a:solidFill>
                <a:highlight>
                  <a:srgbClr val="FFFFFF"/>
                </a:highlight>
              </a:rPr>
              <a:t>. IEEE, 2017, pp. 814–819.</a:t>
            </a:r>
            <a:endParaRPr sz="800">
              <a:solidFill>
                <a:schemeClr val="dk1"/>
              </a:solidFill>
              <a:highlight>
                <a:srgbClr val="FFFFFF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 sz="800">
                <a:solidFill>
                  <a:schemeClr val="dk1"/>
                </a:solidFill>
                <a:highlight>
                  <a:srgbClr val="FFFFFF"/>
                </a:highlight>
              </a:rPr>
              <a:t>[16]  L. Ze-Teng, G. Y, Y. Wei-Chuen, H. Yen-Chang, and L.-K. Tan, “Off- apexnet on micro-expression recognition system,” </a:t>
            </a:r>
            <a:r>
              <a:rPr i="1" lang="zh-TW" sz="800">
                <a:solidFill>
                  <a:schemeClr val="dk1"/>
                </a:solidFill>
                <a:highlight>
                  <a:srgbClr val="FFFFFF"/>
                </a:highlight>
              </a:rPr>
              <a:t>arXiv:1805.08699</a:t>
            </a:r>
            <a:r>
              <a:rPr lang="zh-TW" sz="800">
                <a:solidFill>
                  <a:schemeClr val="dk1"/>
                </a:solidFill>
                <a:highlight>
                  <a:srgbClr val="FFFFFF"/>
                </a:highlight>
              </a:rPr>
              <a:t>, pp. 1–13, 2018.</a:t>
            </a:r>
            <a:endParaRPr sz="800">
              <a:solidFill>
                <a:schemeClr val="dk1"/>
              </a:solidFill>
              <a:highlight>
                <a:srgbClr val="FFFFFF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 sz="800">
                <a:solidFill>
                  <a:schemeClr val="dk1"/>
                </a:solidFill>
                <a:highlight>
                  <a:srgbClr val="FFFFFF"/>
                </a:highlight>
              </a:rPr>
              <a:t>[17]  V. Satya, “Revealing true emotions through micro-expressions: A ma- chine learning approach,” CMU SEI Insights, 2018.</a:t>
            </a:r>
            <a:endParaRPr sz="800">
              <a:solidFill>
                <a:schemeClr val="dk1"/>
              </a:solidFill>
              <a:highlight>
                <a:srgbClr val="FFFFFF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 sz="800">
                <a:solidFill>
                  <a:schemeClr val="dk1"/>
                </a:solidFill>
                <a:highlight>
                  <a:srgbClr val="FFFFFF"/>
                </a:highlight>
              </a:rPr>
              <a:t>[18]  D. Patel, X. Hong, and G. Zhao, “Selective deep features for micro- expression recognition,” in </a:t>
            </a:r>
            <a:r>
              <a:rPr i="1" lang="zh-TW" sz="800">
                <a:solidFill>
                  <a:schemeClr val="dk1"/>
                </a:solidFill>
                <a:highlight>
                  <a:srgbClr val="FFFFFF"/>
                </a:highlight>
              </a:rPr>
              <a:t>Pattern Recognition (ICPR), 2016 23rd International Conference on</a:t>
            </a:r>
            <a:r>
              <a:rPr lang="zh-TW" sz="800">
                <a:solidFill>
                  <a:schemeClr val="dk1"/>
                </a:solidFill>
                <a:highlight>
                  <a:srgbClr val="FFFFFF"/>
                </a:highlight>
              </a:rPr>
              <a:t>. IEEE, 2016, pp. 2258–2263.</a:t>
            </a:r>
            <a:endParaRPr sz="800">
              <a:solidFill>
                <a:schemeClr val="dk1"/>
              </a:solidFill>
              <a:highlight>
                <a:srgbClr val="FFFFFF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800">
              <a:solidFill>
                <a:schemeClr val="dk1"/>
              </a:solidFill>
              <a:highlight>
                <a:srgbClr val="FFFFFF"/>
              </a:highlight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zh-TW"/>
              <a:t>Introduction</a:t>
            </a:r>
            <a:endParaRPr b="1"/>
          </a:p>
        </p:txBody>
      </p:sp>
      <p:sp>
        <p:nvSpPr>
          <p:cNvPr id="92" name="Google Shape;92;p1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W</a:t>
            </a:r>
            <a:r>
              <a:rPr lang="zh-TW"/>
              <a:t>e propose two 3D CNN models (MicroExpSTCNN and MicroExpFuseNet) which </a:t>
            </a:r>
            <a:r>
              <a:rPr b="1" lang="zh-TW"/>
              <a:t>extract both the spatial and temporal information simultaneously</a:t>
            </a:r>
            <a:r>
              <a:rPr lang="zh-TW"/>
              <a:t> by applying the 3D convolution operation over the video.</a:t>
            </a:r>
            <a:endParaRPr sz="1000">
              <a:solidFill>
                <a:schemeClr val="dk1"/>
              </a:solidFill>
              <a:highlight>
                <a:srgbClr val="FFFFFF"/>
              </a:highlight>
            </a:endParaRPr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We have achieved the state-of-the-art performance over benchmark micro-expression datasets using the proposed MicroExpSTCNN model.</a:t>
            </a:r>
            <a:endParaRPr/>
          </a:p>
        </p:txBody>
      </p:sp>
      <p:sp>
        <p:nvSpPr>
          <p:cNvPr id="93" name="Google Shape;93;p1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zh-TW"/>
              <a:t>Literature Review</a:t>
            </a:r>
            <a:endParaRPr b="1"/>
          </a:p>
        </p:txBody>
      </p:sp>
      <p:sp>
        <p:nvSpPr>
          <p:cNvPr id="99" name="Google Shape;99;p19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zh-TW"/>
              <a:t>Hand-Designed Methods</a:t>
            </a:r>
            <a:endParaRPr/>
          </a:p>
          <a:p>
            <a:pPr indent="-3175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zh-TW" sz="1800"/>
              <a:t>local binary pattern (LBP), directional mean optical flow feature</a:t>
            </a:r>
            <a:endParaRPr/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zh-TW"/>
              <a:t>Learning-Based Methods [32, 35, 36, 37]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zh-TW" sz="1800"/>
              <a:t>CNN (spatial) + LSTM (temporal)</a:t>
            </a:r>
            <a:endParaRPr sz="1000">
              <a:solidFill>
                <a:schemeClr val="dk1"/>
              </a:solidFill>
              <a:highlight>
                <a:srgbClr val="FFFFFF"/>
              </a:highlight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zh-TW" sz="1800"/>
              <a:t>These methods are unable to learn the spatio-temporal relationship more accurately.</a:t>
            </a:r>
            <a:endParaRPr/>
          </a:p>
        </p:txBody>
      </p:sp>
      <p:sp>
        <p:nvSpPr>
          <p:cNvPr id="100" name="Google Shape;100;p1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  <p:sp>
        <p:nvSpPr>
          <p:cNvPr id="101" name="Google Shape;101;p19"/>
          <p:cNvSpPr txBox="1"/>
          <p:nvPr>
            <p:ph idx="1" type="body"/>
          </p:nvPr>
        </p:nvSpPr>
        <p:spPr>
          <a:xfrm>
            <a:off x="464100" y="3590875"/>
            <a:ext cx="8520600" cy="146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 sz="800">
                <a:solidFill>
                  <a:schemeClr val="dk1"/>
                </a:solidFill>
                <a:highlight>
                  <a:srgbClr val="FFFFFF"/>
                </a:highlight>
              </a:rPr>
              <a:t>[32] W. Su-Jing, L. Bing-Jun, L. Yong-Jin, Y. Wen-Jing, O. Xinyu, H. Xiao- hua, X. Feng, and F. Xiaolan, “Micro-expression recognition with small sample size by transferring long-term convolutional neural network,” </a:t>
            </a:r>
            <a:r>
              <a:rPr i="1" lang="zh-TW" sz="800">
                <a:solidFill>
                  <a:schemeClr val="dk1"/>
                </a:solidFill>
                <a:highlight>
                  <a:srgbClr val="FFFFFF"/>
                </a:highlight>
              </a:rPr>
              <a:t>Neurocomputing</a:t>
            </a:r>
            <a:r>
              <a:rPr lang="zh-TW" sz="800">
                <a:solidFill>
                  <a:schemeClr val="dk1"/>
                </a:solidFill>
                <a:highlight>
                  <a:srgbClr val="FFFFFF"/>
                </a:highlight>
              </a:rPr>
              <a:t>, 2018.</a:t>
            </a:r>
            <a:endParaRPr sz="800">
              <a:solidFill>
                <a:schemeClr val="dk1"/>
              </a:solidFill>
              <a:highlight>
                <a:srgbClr val="FFFFFF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 sz="800">
                <a:solidFill>
                  <a:schemeClr val="dk1"/>
                </a:solidFill>
                <a:highlight>
                  <a:srgbClr val="FFFFFF"/>
                </a:highlight>
              </a:rPr>
              <a:t>[35] D. H. Kim, W. J. Baddar, and Y. M. Ro, “Micro-expression recognition with expression-state constrained spatio-temporal feature representations,” in </a:t>
            </a:r>
            <a:r>
              <a:rPr i="1" lang="zh-TW" sz="800">
                <a:solidFill>
                  <a:schemeClr val="dk1"/>
                </a:solidFill>
                <a:highlight>
                  <a:srgbClr val="FFFFFF"/>
                </a:highlight>
              </a:rPr>
              <a:t>Proceedings of the 2016 ACM on Multimedia Conference</a:t>
            </a:r>
            <a:r>
              <a:rPr lang="zh-TW" sz="800">
                <a:solidFill>
                  <a:schemeClr val="dk1"/>
                </a:solidFill>
                <a:highlight>
                  <a:srgbClr val="FFFFFF"/>
                </a:highlight>
              </a:rPr>
              <a:t>. ACM, 2016, pp. 382–386.</a:t>
            </a:r>
            <a:endParaRPr sz="800">
              <a:solidFill>
                <a:schemeClr val="dk1"/>
              </a:solidFill>
              <a:highlight>
                <a:srgbClr val="FFFFFF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 sz="800">
                <a:solidFill>
                  <a:schemeClr val="dk1"/>
                </a:solidFill>
                <a:highlight>
                  <a:srgbClr val="FFFFFF"/>
                </a:highlight>
              </a:rPr>
              <a:t>[36] D. H. Kim, W. Baddar, J. Jang, and Y. M. Ro, “Multi-objective based spatio-temporal feature representation learning robust to expression intensity variations for facial expression recognition,” </a:t>
            </a:r>
            <a:r>
              <a:rPr i="1" lang="zh-TW" sz="800">
                <a:solidFill>
                  <a:schemeClr val="dk1"/>
                </a:solidFill>
                <a:highlight>
                  <a:srgbClr val="FFFFFF"/>
                </a:highlight>
              </a:rPr>
              <a:t>IEEE Transactions on Affective Computing</a:t>
            </a:r>
            <a:r>
              <a:rPr lang="zh-TW" sz="800">
                <a:solidFill>
                  <a:schemeClr val="dk1"/>
                </a:solidFill>
                <a:highlight>
                  <a:srgbClr val="FFFFFF"/>
                </a:highlight>
              </a:rPr>
              <a:t>, 2017.</a:t>
            </a:r>
            <a:endParaRPr sz="800">
              <a:solidFill>
                <a:schemeClr val="dk1"/>
              </a:solidFill>
              <a:highlight>
                <a:srgbClr val="FFFFFF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 sz="800">
                <a:solidFill>
                  <a:schemeClr val="dk1"/>
                </a:solidFill>
                <a:highlight>
                  <a:srgbClr val="FFFFFF"/>
                </a:highlight>
              </a:rPr>
              <a:t>[37] J. S. Huai-Qian, Khor, C. P. Raphael, and L. Weiyao, “Enriched long-term recurrent convolutional network for facial micro-expression recognition,” </a:t>
            </a:r>
            <a:r>
              <a:rPr i="1" lang="zh-TW" sz="800">
                <a:solidFill>
                  <a:schemeClr val="dk1"/>
                </a:solidFill>
                <a:highlight>
                  <a:srgbClr val="FFFFFF"/>
                </a:highlight>
              </a:rPr>
              <a:t>13th IEEE International Conference on Automatic Face Gesture Recognition (FG 2018)</a:t>
            </a:r>
            <a:r>
              <a:rPr lang="zh-TW" sz="800">
                <a:solidFill>
                  <a:schemeClr val="dk1"/>
                </a:solidFill>
                <a:highlight>
                  <a:srgbClr val="FFFFFF"/>
                </a:highlight>
              </a:rPr>
              <a:t>.</a:t>
            </a:r>
            <a:endParaRPr sz="800">
              <a:solidFill>
                <a:schemeClr val="dk1"/>
              </a:solidFill>
              <a:highlight>
                <a:srgbClr val="FFFFFF"/>
              </a:highlight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2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zh-TW"/>
              <a:t>Literature Review</a:t>
            </a:r>
            <a:endParaRPr b="1"/>
          </a:p>
        </p:txBody>
      </p:sp>
      <p:sp>
        <p:nvSpPr>
          <p:cNvPr id="107" name="Google Shape;107;p20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From the literature review, we can observe that the hand-designed features have the limitations in terms of the robustness and performance in terms of accuracy. Whereas, the deep learning based techniques are the recent trends, showing better accuracy.</a:t>
            </a:r>
            <a:endParaRPr sz="1000">
              <a:solidFill>
                <a:schemeClr val="dk1"/>
              </a:solidFill>
              <a:highlight>
                <a:srgbClr val="FFFFFF"/>
              </a:highlight>
            </a:endParaRPr>
          </a:p>
          <a:p>
            <a:pPr indent="-342900" lvl="0" marL="457200" rtl="0" algn="l">
              <a:spcBef>
                <a:spcPts val="1000"/>
              </a:spcBef>
              <a:spcAft>
                <a:spcPts val="1600"/>
              </a:spcAft>
              <a:buSzPts val="1800"/>
              <a:buChar char="●"/>
            </a:pPr>
            <a:r>
              <a:rPr lang="zh-TW"/>
              <a:t>Thus, this paper proposes two 3D-CNN methods utilizing the joint spatio-temporal training.</a:t>
            </a:r>
            <a:endParaRPr/>
          </a:p>
        </p:txBody>
      </p:sp>
      <p:sp>
        <p:nvSpPr>
          <p:cNvPr id="108" name="Google Shape;108;p2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zh-TW"/>
              <a:t>Proposed 3D Spatio-Temporal CNN Models</a:t>
            </a:r>
            <a:endParaRPr b="1">
              <a:highlight>
                <a:srgbClr val="FFFFFF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</p:txBody>
      </p:sp>
      <p:sp>
        <p:nvSpPr>
          <p:cNvPr id="114" name="Google Shape;114;p2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zh-TW"/>
              <a:t>The first model named as MicroExpSTCNN is based on </a:t>
            </a:r>
            <a:r>
              <a:rPr lang="zh-TW" u="sng"/>
              <a:t>the full face regions</a:t>
            </a:r>
            <a:r>
              <a:rPr lang="zh-TW"/>
              <a:t>, whereas the second model named as MicroExpFuseNet is based on </a:t>
            </a:r>
            <a:r>
              <a:rPr lang="zh-TW" u="sng"/>
              <a:t>the eyes and mouth regions only</a:t>
            </a:r>
            <a:r>
              <a:rPr lang="zh-TW"/>
              <a:t>.</a:t>
            </a:r>
            <a:endParaRPr/>
          </a:p>
        </p:txBody>
      </p:sp>
      <p:sp>
        <p:nvSpPr>
          <p:cNvPr id="115" name="Google Shape;115;p2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